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A5CE9-4C84-4616-AF20-9DF07568EFCC}" type="datetimeFigureOut">
              <a:rPr kumimoji="1" lang="ja-JP" altLang="en-US" smtClean="0"/>
              <a:t>2013/1/18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21C9D-AC8C-4199-B796-6FE02C10E123}" type="slidenum">
              <a:rPr kumimoji="1" lang="ja-JP" altLang="en-US" smtClean="0"/>
              <a:t>‹#›</a:t>
            </a:fld>
            <a:endParaRPr kumimoji="1" lang="ja-JP" altLang="en-US"/>
          </a:p>
        </p:txBody>
      </p:sp>
    </p:spTree>
    <p:extLst>
      <p:ext uri="{BB962C8B-B14F-4D97-AF65-F5344CB8AC3E}">
        <p14:creationId xmlns:p14="http://schemas.microsoft.com/office/powerpoint/2010/main" val="907399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621C9D-AC8C-4199-B796-6FE02C10E123}" type="slidenum">
              <a:rPr kumimoji="1" lang="ja-JP" altLang="en-US" smtClean="0"/>
              <a:t>6</a:t>
            </a:fld>
            <a:endParaRPr kumimoji="1" lang="ja-JP" altLang="en-US"/>
          </a:p>
        </p:txBody>
      </p:sp>
    </p:spTree>
    <p:extLst>
      <p:ext uri="{BB962C8B-B14F-4D97-AF65-F5344CB8AC3E}">
        <p14:creationId xmlns:p14="http://schemas.microsoft.com/office/powerpoint/2010/main" val="1004812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40F43F-EB08-4298-AF60-D18510408F1C}" type="datetimeFigureOut">
              <a:rPr kumimoji="1" lang="ja-JP" altLang="en-US" smtClean="0"/>
              <a:t>2013/1/18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8C6535-4149-4556-998F-67B0BE4780FF}"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040F43F-EB08-4298-AF60-D18510408F1C}" type="datetimeFigureOut">
              <a:rPr kumimoji="1" lang="ja-JP" altLang="en-US" smtClean="0"/>
              <a:t>2013/1/18</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68C6535-4149-4556-998F-67B0BE4780FF}"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772816"/>
            <a:ext cx="7772400" cy="1512168"/>
          </a:xfrm>
        </p:spPr>
        <p:txBody>
          <a:bodyPr>
            <a:normAutofit/>
          </a:bodyPr>
          <a:lstStyle/>
          <a:p>
            <a:r>
              <a:rPr kumimoji="1" lang="ja-JP" altLang="en-US" dirty="0" smtClean="0">
                <a:solidFill>
                  <a:schemeClr val="tx1"/>
                </a:solidFill>
              </a:rPr>
              <a:t>裁判の情報保障、手続保障に</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関する事前協議の</a:t>
            </a:r>
            <a:r>
              <a:rPr lang="ja-JP" altLang="en-US" dirty="0" smtClean="0">
                <a:solidFill>
                  <a:schemeClr val="tx1"/>
                </a:solidFill>
              </a:rPr>
              <a:t>経過について</a:t>
            </a:r>
            <a:endParaRPr kumimoji="1" lang="ja-JP" altLang="en-US" dirty="0">
              <a:solidFill>
                <a:schemeClr val="tx1"/>
              </a:solidFill>
            </a:endParaRPr>
          </a:p>
        </p:txBody>
      </p:sp>
      <p:sp>
        <p:nvSpPr>
          <p:cNvPr id="3" name="サブタイトル 2"/>
          <p:cNvSpPr>
            <a:spLocks noGrp="1"/>
          </p:cNvSpPr>
          <p:nvPr>
            <p:ph type="subTitle" idx="1"/>
          </p:nvPr>
        </p:nvSpPr>
        <p:spPr>
          <a:xfrm>
            <a:off x="2843808" y="5229200"/>
            <a:ext cx="5536704" cy="648072"/>
          </a:xfrm>
        </p:spPr>
        <p:txBody>
          <a:bodyPr/>
          <a:lstStyle/>
          <a:p>
            <a:pPr algn="r"/>
            <a:r>
              <a:rPr kumimoji="1" lang="ja-JP" altLang="en-US" sz="2800" dirty="0" smtClean="0">
                <a:solidFill>
                  <a:schemeClr val="tx1"/>
                </a:solidFill>
              </a:rPr>
              <a:t>高松市の手話通訳派遣を考える会</a:t>
            </a:r>
            <a:endParaRPr kumimoji="1" lang="ja-JP" altLang="en-US" sz="2800" dirty="0">
              <a:solidFill>
                <a:schemeClr val="tx1"/>
              </a:solidFill>
            </a:endParaRPr>
          </a:p>
        </p:txBody>
      </p:sp>
    </p:spTree>
    <p:extLst>
      <p:ext uri="{BB962C8B-B14F-4D97-AF65-F5344CB8AC3E}">
        <p14:creationId xmlns:p14="http://schemas.microsoft.com/office/powerpoint/2010/main" val="114444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0252" y="2492896"/>
            <a:ext cx="7408333" cy="3456384"/>
          </a:xfrm>
        </p:spPr>
        <p:txBody>
          <a:bodyPr/>
          <a:lstStyle/>
          <a:p>
            <a:pPr marL="0" indent="0">
              <a:buNone/>
            </a:pPr>
            <a:r>
              <a:rPr lang="ja-JP" altLang="en-US" dirty="0" smtClean="0">
                <a:solidFill>
                  <a:schemeClr val="tx1"/>
                </a:solidFill>
              </a:rPr>
              <a:t>障害者基本法（平成２３年８月施行）では</a:t>
            </a:r>
            <a:endParaRPr lang="en-US" altLang="ja-JP" dirty="0" smtClean="0">
              <a:solidFill>
                <a:schemeClr val="tx1"/>
              </a:solidFill>
            </a:endParaRPr>
          </a:p>
          <a:p>
            <a:r>
              <a:rPr kumimoji="1" lang="ja-JP" altLang="en-US" dirty="0"/>
              <a:t>手話</a:t>
            </a:r>
            <a:r>
              <a:rPr kumimoji="1" lang="ja-JP" altLang="en-US" dirty="0" smtClean="0"/>
              <a:t>を</a:t>
            </a:r>
            <a:r>
              <a:rPr lang="ja-JP" altLang="en-US" dirty="0" smtClean="0"/>
              <a:t>「言語」と明示（３条３項）</a:t>
            </a:r>
            <a:endParaRPr lang="en-US" altLang="ja-JP" dirty="0" smtClean="0"/>
          </a:p>
          <a:p>
            <a:r>
              <a:rPr kumimoji="1" lang="ja-JP" altLang="en-US" dirty="0"/>
              <a:t>障害</a:t>
            </a:r>
            <a:r>
              <a:rPr kumimoji="1" lang="ja-JP" altLang="en-US" dirty="0" smtClean="0"/>
              <a:t>を理由とする差別を禁止すると共に社会障壁を除去するための必要な合理的配慮をしなければならない（４条）</a:t>
            </a:r>
            <a:endParaRPr kumimoji="1" lang="en-US" altLang="ja-JP" dirty="0" smtClean="0"/>
          </a:p>
          <a:p>
            <a:r>
              <a:rPr lang="ja-JP" altLang="en-US" dirty="0"/>
              <a:t>裁判所は</a:t>
            </a:r>
            <a:r>
              <a:rPr lang="ja-JP" altLang="en-US" dirty="0" smtClean="0"/>
              <a:t>、訴訟当事者に対し、「個々の障害者の特性に応じた意思疎通の手段を確保するよう配慮すると共に必要な施策を講じなければならない」（２９条）</a:t>
            </a:r>
            <a:endParaRPr kumimoji="1" lang="ja-JP" altLang="en-US" dirty="0"/>
          </a:p>
        </p:txBody>
      </p:sp>
      <p:sp>
        <p:nvSpPr>
          <p:cNvPr id="3" name="タイトル 2"/>
          <p:cNvSpPr>
            <a:spLocks noGrp="1"/>
          </p:cNvSpPr>
          <p:nvPr>
            <p:ph type="title"/>
          </p:nvPr>
        </p:nvSpPr>
        <p:spPr/>
        <p:txBody>
          <a:bodyPr>
            <a:normAutofit/>
          </a:bodyPr>
          <a:lstStyle/>
          <a:p>
            <a:r>
              <a:rPr kumimoji="1" lang="ja-JP" altLang="en-US" sz="3600" dirty="0" smtClean="0">
                <a:solidFill>
                  <a:schemeClr val="tx1"/>
                </a:solidFill>
              </a:rPr>
              <a:t>原告池川さんのための「手話通訳」保障</a:t>
            </a:r>
            <a:endParaRPr kumimoji="1" lang="ja-JP" altLang="en-US" sz="3600" dirty="0">
              <a:solidFill>
                <a:schemeClr val="tx1"/>
              </a:solidFill>
            </a:endParaRPr>
          </a:p>
        </p:txBody>
      </p:sp>
      <p:sp>
        <p:nvSpPr>
          <p:cNvPr id="4" name="テキスト ボックス 3"/>
          <p:cNvSpPr txBox="1"/>
          <p:nvPr/>
        </p:nvSpPr>
        <p:spPr>
          <a:xfrm>
            <a:off x="889328" y="1604859"/>
            <a:ext cx="7589934" cy="461665"/>
          </a:xfrm>
          <a:prstGeom prst="rect">
            <a:avLst/>
          </a:prstGeom>
          <a:noFill/>
        </p:spPr>
        <p:txBody>
          <a:bodyPr wrap="square" rtlCol="0">
            <a:spAutoFit/>
          </a:bodyPr>
          <a:lstStyle/>
          <a:p>
            <a:r>
              <a:rPr kumimoji="1" lang="ja-JP" altLang="en-US" sz="2400" dirty="0" smtClean="0"/>
              <a:t>～現在の法律と訴訟当事者のための手話通訳について～</a:t>
            </a:r>
            <a:endParaRPr kumimoji="1" lang="ja-JP" altLang="en-US" sz="2400" dirty="0"/>
          </a:p>
        </p:txBody>
      </p:sp>
    </p:spTree>
    <p:extLst>
      <p:ext uri="{BB962C8B-B14F-4D97-AF65-F5344CB8AC3E}">
        <p14:creationId xmlns:p14="http://schemas.microsoft.com/office/powerpoint/2010/main" val="172943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99592" y="1988840"/>
            <a:ext cx="7408333" cy="3450696"/>
          </a:xfrm>
        </p:spPr>
        <p:txBody>
          <a:bodyPr>
            <a:normAutofit/>
          </a:bodyPr>
          <a:lstStyle/>
          <a:p>
            <a:r>
              <a:rPr lang="ja-JP" altLang="en-US" sz="3200" dirty="0">
                <a:solidFill>
                  <a:schemeClr val="tx1"/>
                </a:solidFill>
              </a:rPr>
              <a:t>裁判所に</a:t>
            </a:r>
            <a:r>
              <a:rPr lang="ja-JP" altLang="en-US" sz="3200" dirty="0" smtClean="0">
                <a:solidFill>
                  <a:schemeClr val="tx1"/>
                </a:solidFill>
              </a:rPr>
              <a:t>対し、聴覚障害を持ち、手話を言語として使用する池川さんの「個々の障害者の特性に応じた意思疎通の手段」として「手話通訳を</a:t>
            </a:r>
            <a:endParaRPr lang="en-US" altLang="ja-JP" sz="3200" dirty="0" smtClean="0">
              <a:solidFill>
                <a:schemeClr val="tx1"/>
              </a:solidFill>
            </a:endParaRPr>
          </a:p>
          <a:p>
            <a:pPr marL="0" indent="0">
              <a:buNone/>
            </a:pPr>
            <a:r>
              <a:rPr lang="ja-JP" altLang="en-US" sz="3200" dirty="0">
                <a:solidFill>
                  <a:schemeClr val="tx1"/>
                </a:solidFill>
              </a:rPr>
              <a:t>　</a:t>
            </a:r>
            <a:r>
              <a:rPr lang="ja-JP" altLang="en-US" sz="3200" dirty="0" smtClean="0">
                <a:solidFill>
                  <a:schemeClr val="tx1"/>
                </a:solidFill>
              </a:rPr>
              <a:t>公費で付けることを</a:t>
            </a:r>
            <a:endParaRPr lang="en-US" altLang="ja-JP" sz="3200" dirty="0" smtClean="0">
              <a:solidFill>
                <a:schemeClr val="tx1"/>
              </a:solidFill>
            </a:endParaRPr>
          </a:p>
          <a:p>
            <a:pPr marL="0" indent="0">
              <a:buNone/>
            </a:pPr>
            <a:r>
              <a:rPr lang="ja-JP" altLang="en-US" sz="3200" dirty="0">
                <a:solidFill>
                  <a:schemeClr val="tx1"/>
                </a:solidFill>
              </a:rPr>
              <a:t>　</a:t>
            </a:r>
            <a:r>
              <a:rPr lang="ja-JP" altLang="en-US" sz="3200" dirty="0" smtClean="0">
                <a:solidFill>
                  <a:schemeClr val="tx1"/>
                </a:solidFill>
              </a:rPr>
              <a:t>求めました。</a:t>
            </a:r>
            <a:endParaRPr kumimoji="1" lang="ja-JP" altLang="en-US" sz="3200" dirty="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tx1"/>
                </a:solidFill>
              </a:rPr>
              <a:t>池川さんと</a:t>
            </a:r>
            <a:r>
              <a:rPr kumimoji="1" lang="ja-JP" altLang="en-US" dirty="0" smtClean="0">
                <a:solidFill>
                  <a:schemeClr val="tx1"/>
                </a:solidFill>
              </a:rPr>
              <a:t>弁護団の見解</a:t>
            </a:r>
            <a:endParaRPr kumimoji="1" lang="ja-JP" altLang="en-US" dirty="0">
              <a:solidFill>
                <a:schemeClr val="tx1"/>
              </a:solidFill>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3717032"/>
            <a:ext cx="3515882" cy="2636912"/>
          </a:xfrm>
          <a:prstGeom prst="rect">
            <a:avLst/>
          </a:prstGeom>
        </p:spPr>
      </p:pic>
    </p:spTree>
    <p:extLst>
      <p:ext uri="{BB962C8B-B14F-4D97-AF65-F5344CB8AC3E}">
        <p14:creationId xmlns:p14="http://schemas.microsoft.com/office/powerpoint/2010/main" val="77005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99592" y="1844824"/>
            <a:ext cx="7408333" cy="4464496"/>
          </a:xfrm>
        </p:spPr>
        <p:txBody>
          <a:bodyPr>
            <a:normAutofit fontScale="92500"/>
          </a:bodyPr>
          <a:lstStyle/>
          <a:p>
            <a:r>
              <a:rPr kumimoji="1" lang="ja-JP" altLang="en-US" dirty="0" smtClean="0">
                <a:solidFill>
                  <a:schemeClr val="tx1"/>
                </a:solidFill>
              </a:rPr>
              <a:t>現行の法律（民事訴訟法１５４条１項、民事訴訟費用法）では、公費で原告当事者に手話通訳を付けることは不可能</a:t>
            </a:r>
            <a:endParaRPr kumimoji="1" lang="en-US" altLang="ja-JP" dirty="0" smtClean="0">
              <a:solidFill>
                <a:schemeClr val="tx1"/>
              </a:solidFill>
            </a:endParaRPr>
          </a:p>
          <a:p>
            <a:endParaRPr lang="en-US" altLang="ja-JP" dirty="0"/>
          </a:p>
          <a:p>
            <a:r>
              <a:rPr kumimoji="1" lang="en-US" altLang="ja-JP" dirty="0" smtClean="0">
                <a:solidFill>
                  <a:srgbClr val="FF0000"/>
                </a:solidFill>
              </a:rPr>
              <a:t>【</a:t>
            </a:r>
            <a:r>
              <a:rPr kumimoji="1" lang="ja-JP" altLang="en-US" dirty="0" smtClean="0">
                <a:solidFill>
                  <a:srgbClr val="FF0000"/>
                </a:solidFill>
              </a:rPr>
              <a:t>誤った解釈</a:t>
            </a:r>
            <a:r>
              <a:rPr kumimoji="1" lang="en-US" altLang="ja-JP" dirty="0" smtClean="0">
                <a:solidFill>
                  <a:srgbClr val="FF0000"/>
                </a:solidFill>
              </a:rPr>
              <a:t>】</a:t>
            </a:r>
          </a:p>
          <a:p>
            <a:pPr marL="0" indent="0">
              <a:buNone/>
            </a:pPr>
            <a:r>
              <a:rPr lang="ja-JP" altLang="en-US" dirty="0" smtClean="0">
                <a:solidFill>
                  <a:schemeClr val="tx1"/>
                </a:solidFill>
              </a:rPr>
              <a:t>　障害を「自己責任」とする誤りであり、民事訴訟法等よりも上位の法律である障害者基本法違反と弁護団は考えています。</a:t>
            </a:r>
            <a:endParaRPr lang="en-US" altLang="ja-JP" dirty="0" smtClean="0">
              <a:solidFill>
                <a:schemeClr val="tx1"/>
              </a:solidFill>
            </a:endParaRPr>
          </a:p>
          <a:p>
            <a:r>
              <a:rPr kumimoji="1" lang="en-US" altLang="ja-JP" dirty="0" smtClean="0">
                <a:solidFill>
                  <a:srgbClr val="FF0000"/>
                </a:solidFill>
              </a:rPr>
              <a:t>【</a:t>
            </a:r>
            <a:r>
              <a:rPr kumimoji="1" lang="ja-JP" altLang="en-US" dirty="0" smtClean="0">
                <a:solidFill>
                  <a:srgbClr val="FF0000"/>
                </a:solidFill>
              </a:rPr>
              <a:t>法改正の必要性</a:t>
            </a:r>
            <a:r>
              <a:rPr kumimoji="1" lang="en-US" altLang="ja-JP" dirty="0" smtClean="0">
                <a:solidFill>
                  <a:srgbClr val="FF0000"/>
                </a:solidFill>
              </a:rPr>
              <a:t>】</a:t>
            </a:r>
          </a:p>
          <a:p>
            <a:pPr marL="0" indent="0">
              <a:buNone/>
            </a:pPr>
            <a:r>
              <a:rPr lang="ja-JP" altLang="en-US" dirty="0" smtClean="0">
                <a:solidFill>
                  <a:schemeClr val="tx1"/>
                </a:solidFill>
              </a:rPr>
              <a:t>　法を司る裁判所が公式に明らかにしている見解であり、手話通訳を必要とする聴覚障害者が障害のない人と平等に裁判を受けるためには、民事訴訟法及び同費用法を立法府が改正する必要があることが明らかになった。</a:t>
            </a:r>
            <a:endParaRPr kumimoji="1" lang="ja-JP" altLang="en-US" dirty="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tx1"/>
                </a:solidFill>
              </a:rPr>
              <a:t>裁判所の見解</a:t>
            </a:r>
            <a:endParaRPr kumimoji="1" lang="ja-JP" altLang="en-US" dirty="0">
              <a:solidFill>
                <a:schemeClr val="tx1"/>
              </a:solidFill>
            </a:endParaRPr>
          </a:p>
        </p:txBody>
      </p:sp>
    </p:spTree>
    <p:extLst>
      <p:ext uri="{BB962C8B-B14F-4D97-AF65-F5344CB8AC3E}">
        <p14:creationId xmlns:p14="http://schemas.microsoft.com/office/powerpoint/2010/main" val="3189930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solidFill>
                  <a:schemeClr val="tx1"/>
                </a:solidFill>
              </a:rPr>
              <a:t>要約筆記について裁判所の見解</a:t>
            </a:r>
            <a:endParaRPr kumimoji="1" lang="ja-JP" altLang="en-US" dirty="0">
              <a:solidFill>
                <a:schemeClr val="tx1"/>
              </a:solidFill>
            </a:endParaRPr>
          </a:p>
        </p:txBody>
      </p:sp>
      <p:sp>
        <p:nvSpPr>
          <p:cNvPr id="5" name="コンテンツ プレースホルダー 4"/>
          <p:cNvSpPr>
            <a:spLocks noGrp="1"/>
          </p:cNvSpPr>
          <p:nvPr>
            <p:ph idx="1"/>
          </p:nvPr>
        </p:nvSpPr>
        <p:spPr>
          <a:xfrm>
            <a:off x="872067" y="2348880"/>
            <a:ext cx="7408333" cy="3777283"/>
          </a:xfrm>
        </p:spPr>
        <p:txBody>
          <a:bodyPr/>
          <a:lstStyle/>
          <a:p>
            <a:r>
              <a:rPr kumimoji="1" lang="ja-JP" altLang="en-US" sz="3200" dirty="0" smtClean="0">
                <a:solidFill>
                  <a:schemeClr val="tx1"/>
                </a:solidFill>
              </a:rPr>
              <a:t>現行の法律においても、裁判所が公費</a:t>
            </a:r>
            <a:endParaRPr kumimoji="1" lang="en-US" altLang="ja-JP" sz="3200" dirty="0" smtClean="0">
              <a:solidFill>
                <a:schemeClr val="tx1"/>
              </a:solidFill>
            </a:endParaRPr>
          </a:p>
          <a:p>
            <a:pPr marL="0" indent="0">
              <a:buNone/>
            </a:pPr>
            <a:r>
              <a:rPr lang="ja-JP" altLang="en-US" sz="3200" dirty="0">
                <a:solidFill>
                  <a:schemeClr val="tx1"/>
                </a:solidFill>
              </a:rPr>
              <a:t>　</a:t>
            </a:r>
            <a:r>
              <a:rPr kumimoji="1" lang="ja-JP" altLang="en-US" sz="3200" dirty="0" smtClean="0">
                <a:solidFill>
                  <a:schemeClr val="tx1"/>
                </a:solidFill>
              </a:rPr>
              <a:t>で原告当事者に要約筆記を付けること</a:t>
            </a:r>
            <a:endParaRPr kumimoji="1" lang="en-US" altLang="ja-JP" sz="3200" dirty="0" smtClean="0">
              <a:solidFill>
                <a:schemeClr val="tx1"/>
              </a:solidFill>
            </a:endParaRPr>
          </a:p>
          <a:p>
            <a:pPr marL="0" indent="0">
              <a:buNone/>
            </a:pPr>
            <a:r>
              <a:rPr lang="ja-JP" altLang="en-US" sz="3200" dirty="0">
                <a:solidFill>
                  <a:schemeClr val="tx1"/>
                </a:solidFill>
              </a:rPr>
              <a:t>　</a:t>
            </a:r>
            <a:r>
              <a:rPr kumimoji="1" lang="ja-JP" altLang="en-US" sz="3200" dirty="0" smtClean="0">
                <a:solidFill>
                  <a:schemeClr val="tx1"/>
                </a:solidFill>
              </a:rPr>
              <a:t>は可能</a:t>
            </a:r>
            <a:endParaRPr kumimoji="1" lang="en-US" altLang="ja-JP" sz="3200" dirty="0" smtClean="0">
              <a:solidFill>
                <a:schemeClr val="tx1"/>
              </a:solidFill>
            </a:endParaRPr>
          </a:p>
          <a:p>
            <a:endParaRPr lang="en-US" altLang="ja-JP" dirty="0">
              <a:solidFill>
                <a:schemeClr val="tx1"/>
              </a:solidFill>
            </a:endParaRPr>
          </a:p>
          <a:p>
            <a:endParaRPr kumimoji="1" lang="ja-JP" altLang="en-US" dirty="0">
              <a:solidFill>
                <a:schemeClr val="tx1"/>
              </a:solidFill>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3519010"/>
            <a:ext cx="3779912" cy="2834934"/>
          </a:xfrm>
          <a:prstGeom prst="rect">
            <a:avLst/>
          </a:prstGeom>
        </p:spPr>
      </p:pic>
    </p:spTree>
    <p:extLst>
      <p:ext uri="{BB962C8B-B14F-4D97-AF65-F5344CB8AC3E}">
        <p14:creationId xmlns:p14="http://schemas.microsoft.com/office/powerpoint/2010/main" val="13242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1988840"/>
            <a:ext cx="7408333" cy="4137323"/>
          </a:xfrm>
        </p:spPr>
        <p:txBody>
          <a:bodyPr/>
          <a:lstStyle/>
          <a:p>
            <a:r>
              <a:rPr kumimoji="1" lang="ja-JP" altLang="en-US" dirty="0" smtClean="0">
                <a:solidFill>
                  <a:schemeClr val="tx1"/>
                </a:solidFill>
              </a:rPr>
              <a:t>要約筆記は、手話を使わない中途失聴・難聴等の聴覚障害者にとっては適切な手段でありその点は評価されるべきです。</a:t>
            </a:r>
            <a:endParaRPr kumimoji="1" lang="en-US" altLang="ja-JP" dirty="0" smtClean="0">
              <a:solidFill>
                <a:schemeClr val="tx1"/>
              </a:solidFill>
            </a:endParaRPr>
          </a:p>
          <a:p>
            <a:pPr marL="0" indent="0">
              <a:buNone/>
            </a:pPr>
            <a:r>
              <a:rPr lang="ja-JP" altLang="en-US" dirty="0" smtClean="0">
                <a:solidFill>
                  <a:schemeClr val="tx1"/>
                </a:solidFill>
              </a:rPr>
              <a:t>　 しかし</a:t>
            </a:r>
            <a:r>
              <a:rPr lang="ja-JP" altLang="en-US" dirty="0">
                <a:solidFill>
                  <a:schemeClr val="tx1"/>
                </a:solidFill>
              </a:rPr>
              <a:t>、手話を母語とする池川さんは、「手話通訳」</a:t>
            </a:r>
            <a:r>
              <a:rPr lang="ja-JP" altLang="en-US" dirty="0" smtClean="0">
                <a:solidFill>
                  <a:schemeClr val="tx1"/>
                </a:solidFill>
              </a:rPr>
              <a:t>を　 必要</a:t>
            </a:r>
            <a:r>
              <a:rPr lang="ja-JP" altLang="en-US" dirty="0">
                <a:solidFill>
                  <a:schemeClr val="tx1"/>
                </a:solidFill>
              </a:rPr>
              <a:t>として求めているのであり、残念ながら「</a:t>
            </a:r>
            <a:r>
              <a:rPr lang="ja-JP" altLang="en-US" dirty="0" smtClean="0">
                <a:solidFill>
                  <a:schemeClr val="tx1"/>
                </a:solidFill>
              </a:rPr>
              <a:t>要約筆 記</a:t>
            </a:r>
            <a:r>
              <a:rPr lang="ja-JP" altLang="en-US" dirty="0">
                <a:solidFill>
                  <a:schemeClr val="tx1"/>
                </a:solidFill>
              </a:rPr>
              <a:t>」を適切な手段として</a:t>
            </a:r>
            <a:r>
              <a:rPr lang="ja-JP" altLang="en-US" dirty="0" smtClean="0">
                <a:solidFill>
                  <a:schemeClr val="tx1"/>
                </a:solidFill>
              </a:rPr>
              <a:t>受け容れること</a:t>
            </a:r>
            <a:r>
              <a:rPr lang="ja-JP" altLang="en-US" dirty="0">
                <a:solidFill>
                  <a:schemeClr val="tx1"/>
                </a:solidFill>
              </a:rPr>
              <a:t>はできません。</a:t>
            </a:r>
            <a:endParaRPr lang="en-US" altLang="ja-JP" dirty="0">
              <a:solidFill>
                <a:schemeClr val="tx1"/>
              </a:solidFill>
            </a:endParaRPr>
          </a:p>
          <a:p>
            <a:r>
              <a:rPr lang="ja-JP" altLang="en-US" dirty="0" smtClean="0">
                <a:solidFill>
                  <a:schemeClr val="tx1"/>
                </a:solidFill>
              </a:rPr>
              <a:t>但し、要約筆記を必要とする聴覚障害者にとっては、「民事訴訟、行政訴訟の原告、被告に対して、裁判所が公費により要約筆記体制を配備する。」との高松地裁の見解は朗報である。</a:t>
            </a:r>
            <a:endParaRPr kumimoji="1" lang="en-US" altLang="ja-JP" dirty="0" smtClean="0">
              <a:solidFill>
                <a:schemeClr val="tx1"/>
              </a:solidFill>
            </a:endParaRPr>
          </a:p>
          <a:p>
            <a:pPr marL="0" indent="0">
              <a:buNone/>
            </a:pPr>
            <a:endParaRPr kumimoji="1" lang="ja-JP" altLang="en-US" dirty="0"/>
          </a:p>
        </p:txBody>
      </p:sp>
      <p:sp>
        <p:nvSpPr>
          <p:cNvPr id="3" name="タイトル 2"/>
          <p:cNvSpPr>
            <a:spLocks noGrp="1"/>
          </p:cNvSpPr>
          <p:nvPr>
            <p:ph type="title"/>
          </p:nvPr>
        </p:nvSpPr>
        <p:spPr/>
        <p:txBody>
          <a:bodyPr>
            <a:normAutofit/>
          </a:bodyPr>
          <a:lstStyle/>
          <a:p>
            <a:r>
              <a:rPr kumimoji="1" lang="ja-JP" altLang="en-US" sz="3200" dirty="0" smtClean="0">
                <a:solidFill>
                  <a:schemeClr val="tx1"/>
                </a:solidFill>
              </a:rPr>
              <a:t>要約筆記についての池川さんと弁護団の見解</a:t>
            </a:r>
            <a:endParaRPr kumimoji="1" lang="ja-JP" altLang="en-US" sz="3200" dirty="0">
              <a:solidFill>
                <a:schemeClr val="tx1"/>
              </a:solidFill>
            </a:endParaRPr>
          </a:p>
        </p:txBody>
      </p:sp>
    </p:spTree>
    <p:extLst>
      <p:ext uri="{BB962C8B-B14F-4D97-AF65-F5344CB8AC3E}">
        <p14:creationId xmlns:p14="http://schemas.microsoft.com/office/powerpoint/2010/main" val="44283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40694" y="2636912"/>
            <a:ext cx="7408333" cy="2952327"/>
          </a:xfrm>
        </p:spPr>
        <p:txBody>
          <a:bodyPr/>
          <a:lstStyle/>
          <a:p>
            <a:r>
              <a:rPr kumimoji="1" lang="ja-JP" altLang="en-US" sz="2800" dirty="0" smtClean="0">
                <a:solidFill>
                  <a:schemeClr val="tx1"/>
                </a:solidFill>
              </a:rPr>
              <a:t>改正障害者基本法の趣旨から裁判所が、聴覚障害を持つ傍聴者についても、公費で手話通訳等の適切な手段による配慮を行うことを求めています。</a:t>
            </a:r>
            <a:endParaRPr kumimoji="1" lang="en-US" altLang="ja-JP" sz="2800" dirty="0" smtClean="0">
              <a:solidFill>
                <a:schemeClr val="tx1"/>
              </a:solidFill>
            </a:endParaRPr>
          </a:p>
          <a:p>
            <a:endParaRPr lang="en-US" altLang="ja-JP" dirty="0">
              <a:solidFill>
                <a:schemeClr val="tx1"/>
              </a:solidFill>
            </a:endParaRPr>
          </a:p>
          <a:p>
            <a:pPr marL="0" indent="0">
              <a:buNone/>
            </a:pPr>
            <a:endParaRPr kumimoji="1" lang="en-US" altLang="ja-JP"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sz="3200" dirty="0" smtClean="0">
                <a:solidFill>
                  <a:schemeClr val="tx1"/>
                </a:solidFill>
              </a:rPr>
              <a:t>傍聴人の情報保障、適正手続保障への配慮</a:t>
            </a:r>
            <a:endParaRPr kumimoji="1" lang="ja-JP" altLang="en-US" sz="3200" dirty="0">
              <a:solidFill>
                <a:schemeClr val="tx1"/>
              </a:solidFill>
            </a:endParaRPr>
          </a:p>
        </p:txBody>
      </p:sp>
      <p:sp>
        <p:nvSpPr>
          <p:cNvPr id="4" name="テキスト ボックス 3"/>
          <p:cNvSpPr txBox="1"/>
          <p:nvPr/>
        </p:nvSpPr>
        <p:spPr>
          <a:xfrm>
            <a:off x="832100" y="1849179"/>
            <a:ext cx="4667410" cy="584775"/>
          </a:xfrm>
          <a:prstGeom prst="rect">
            <a:avLst/>
          </a:prstGeom>
          <a:noFill/>
        </p:spPr>
        <p:txBody>
          <a:bodyPr wrap="square" rtlCol="0">
            <a:spAutoFit/>
          </a:bodyPr>
          <a:lstStyle/>
          <a:p>
            <a:r>
              <a:rPr kumimoji="1" lang="ja-JP" altLang="en-US" sz="3200" dirty="0" smtClean="0"/>
              <a:t>池川さんと弁護団の見解</a:t>
            </a:r>
            <a:endParaRPr kumimoji="1" lang="ja-JP" altLang="en-US" sz="3200" dirty="0"/>
          </a:p>
        </p:txBody>
      </p:sp>
      <p:pic>
        <p:nvPicPr>
          <p:cNvPr id="1028" name="Picture 4" descr="C:\Users\ohta\AppData\Local\Microsoft\Windows\Temporary Internet Files\Content.IE5\MTNMOU3L\MC900240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7932" y="4149080"/>
            <a:ext cx="326189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ohta\AppData\Local\Microsoft\Windows\Temporary Internet Files\Content.IE5\797TZI01\MC9003704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4580874"/>
            <a:ext cx="1477670" cy="1800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40694" y="2636913"/>
            <a:ext cx="7408333" cy="2304256"/>
          </a:xfrm>
        </p:spPr>
        <p:txBody>
          <a:bodyPr/>
          <a:lstStyle/>
          <a:p>
            <a:r>
              <a:rPr lang="ja-JP" altLang="en-US" sz="2800" dirty="0" smtClean="0">
                <a:solidFill>
                  <a:schemeClr val="tx1"/>
                </a:solidFill>
              </a:rPr>
              <a:t>「傍聴人への配慮については、現在の法律上、明示的な定めはない」が、裁判所の判断として、「原告のための手話通訳について公費負担できないことの均衡から、公費による傍聴人への配慮はしない」</a:t>
            </a:r>
            <a:endParaRPr kumimoji="1" lang="en-US" altLang="ja-JP" sz="2800" dirty="0" smtClean="0">
              <a:solidFill>
                <a:schemeClr val="tx1"/>
              </a:solidFill>
            </a:endParaRPr>
          </a:p>
          <a:p>
            <a:endParaRPr lang="en-US" altLang="ja-JP" dirty="0">
              <a:solidFill>
                <a:schemeClr val="tx1"/>
              </a:solidFill>
            </a:endParaRPr>
          </a:p>
          <a:p>
            <a:pPr marL="0" indent="0">
              <a:buNone/>
            </a:pPr>
            <a:endParaRPr kumimoji="1" lang="en-US" altLang="ja-JP"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sz="3200" dirty="0" smtClean="0">
                <a:solidFill>
                  <a:schemeClr val="tx1"/>
                </a:solidFill>
              </a:rPr>
              <a:t>傍聴人の情報保障、適正手続保障への配慮</a:t>
            </a:r>
            <a:endParaRPr kumimoji="1" lang="ja-JP" altLang="en-US" sz="3200" dirty="0">
              <a:solidFill>
                <a:schemeClr val="tx1"/>
              </a:solidFill>
            </a:endParaRPr>
          </a:p>
        </p:txBody>
      </p:sp>
      <p:sp>
        <p:nvSpPr>
          <p:cNvPr id="4" name="テキスト ボックス 3"/>
          <p:cNvSpPr txBox="1"/>
          <p:nvPr/>
        </p:nvSpPr>
        <p:spPr>
          <a:xfrm>
            <a:off x="832100" y="1849179"/>
            <a:ext cx="4667410" cy="584775"/>
          </a:xfrm>
          <a:prstGeom prst="rect">
            <a:avLst/>
          </a:prstGeom>
          <a:noFill/>
        </p:spPr>
        <p:txBody>
          <a:bodyPr wrap="square" rtlCol="0">
            <a:spAutoFit/>
          </a:bodyPr>
          <a:lstStyle/>
          <a:p>
            <a:r>
              <a:rPr lang="ja-JP" altLang="en-US" sz="3200" dirty="0"/>
              <a:t>裁判所</a:t>
            </a:r>
            <a:r>
              <a:rPr kumimoji="1" lang="ja-JP" altLang="en-US" sz="3200" dirty="0" smtClean="0"/>
              <a:t>の見解</a:t>
            </a:r>
            <a:endParaRPr kumimoji="1" lang="ja-JP" altLang="en-US" sz="3200" dirty="0"/>
          </a:p>
        </p:txBody>
      </p:sp>
      <p:sp>
        <p:nvSpPr>
          <p:cNvPr id="5" name="テキスト ボックス 4"/>
          <p:cNvSpPr txBox="1"/>
          <p:nvPr/>
        </p:nvSpPr>
        <p:spPr>
          <a:xfrm>
            <a:off x="832100" y="5013176"/>
            <a:ext cx="7700340" cy="1200329"/>
          </a:xfrm>
          <a:prstGeom prst="rect">
            <a:avLst/>
          </a:prstGeom>
          <a:noFill/>
          <a:ln>
            <a:solidFill>
              <a:schemeClr val="tx1"/>
            </a:solidFill>
          </a:ln>
        </p:spPr>
        <p:txBody>
          <a:bodyPr wrap="square" rtlCol="0">
            <a:spAutoFit/>
          </a:bodyPr>
          <a:lstStyle/>
          <a:p>
            <a:r>
              <a:rPr kumimoji="1" lang="ja-JP" altLang="en-US" dirty="0" smtClean="0">
                <a:solidFill>
                  <a:srgbClr val="FF0000"/>
                </a:solidFill>
              </a:rPr>
              <a:t>事前協議で当初、現行法令上不可能と言っていた見解を変えたものであり、換言すれば、裁判所がやる気になれば現行法令上も聴覚障害のある傍聴人への合理的配慮として手話通訳を裁判所が配備することは可能であることを示唆しています。</a:t>
            </a:r>
            <a:endParaRPr kumimoji="1" lang="ja-JP" altLang="en-US" dirty="0">
              <a:solidFill>
                <a:srgbClr val="FF0000"/>
              </a:solidFill>
            </a:endParaRPr>
          </a:p>
        </p:txBody>
      </p:sp>
    </p:spTree>
    <p:extLst>
      <p:ext uri="{BB962C8B-B14F-4D97-AF65-F5344CB8AC3E}">
        <p14:creationId xmlns:p14="http://schemas.microsoft.com/office/powerpoint/2010/main" val="202262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348880"/>
            <a:ext cx="8424935" cy="4176464"/>
          </a:xfrm>
        </p:spPr>
        <p:txBody>
          <a:bodyPr>
            <a:normAutofit fontScale="85000" lnSpcReduction="20000"/>
          </a:bodyPr>
          <a:lstStyle/>
          <a:p>
            <a:r>
              <a:rPr kumimoji="1" lang="ja-JP" altLang="en-US" sz="2800" dirty="0" smtClean="0">
                <a:solidFill>
                  <a:schemeClr val="tx1"/>
                </a:solidFill>
              </a:rPr>
              <a:t>傍聴人のための手話通訳、要約筆記者、盲</a:t>
            </a:r>
            <a:r>
              <a:rPr kumimoji="1" lang="ja-JP" altLang="en-US" sz="2800" dirty="0" err="1" smtClean="0">
                <a:solidFill>
                  <a:schemeClr val="tx1"/>
                </a:solidFill>
              </a:rPr>
              <a:t>ろう</a:t>
            </a:r>
            <a:r>
              <a:rPr kumimoji="1" lang="ja-JP" altLang="en-US" sz="2800" dirty="0" smtClean="0">
                <a:solidFill>
                  <a:schemeClr val="tx1"/>
                </a:solidFill>
              </a:rPr>
              <a:t>者の通訳を傍聴の抽選対象としない。</a:t>
            </a:r>
            <a:endParaRPr kumimoji="1" lang="en-US" altLang="ja-JP" sz="2800" dirty="0" smtClean="0">
              <a:solidFill>
                <a:schemeClr val="tx1"/>
              </a:solidFill>
            </a:endParaRPr>
          </a:p>
          <a:p>
            <a:r>
              <a:rPr lang="ja-JP" altLang="en-US" sz="2800" dirty="0">
                <a:solidFill>
                  <a:schemeClr val="tx1"/>
                </a:solidFill>
              </a:rPr>
              <a:t>傍聴人のため</a:t>
            </a:r>
            <a:r>
              <a:rPr lang="ja-JP" altLang="en-US" sz="2800" dirty="0" smtClean="0">
                <a:solidFill>
                  <a:schemeClr val="tx1"/>
                </a:solidFill>
              </a:rPr>
              <a:t>の手話通訳者が、バーの内外を問わず法廷内の適切な位置において、起立等を含めた適切な姿勢で通訳をすることを認める。</a:t>
            </a:r>
            <a:endParaRPr lang="en-US" altLang="ja-JP" sz="2800" dirty="0" smtClean="0">
              <a:solidFill>
                <a:schemeClr val="tx1"/>
              </a:solidFill>
            </a:endParaRPr>
          </a:p>
          <a:p>
            <a:r>
              <a:rPr lang="ja-JP" altLang="en-US" sz="2800" dirty="0">
                <a:solidFill>
                  <a:schemeClr val="tx1"/>
                </a:solidFill>
              </a:rPr>
              <a:t>傍聴人のため</a:t>
            </a:r>
            <a:r>
              <a:rPr lang="ja-JP" altLang="en-US" sz="2800" dirty="0" smtClean="0">
                <a:solidFill>
                  <a:schemeClr val="tx1"/>
                </a:solidFill>
              </a:rPr>
              <a:t>の要約筆記体制については、要約筆記者の人数、パソコン・スクリーンが見えるよう配慮する。</a:t>
            </a:r>
            <a:endParaRPr lang="en-US" altLang="ja-JP" sz="2800" dirty="0" smtClean="0">
              <a:solidFill>
                <a:schemeClr val="tx1"/>
              </a:solidFill>
            </a:endParaRPr>
          </a:p>
          <a:p>
            <a:r>
              <a:rPr lang="ja-JP" altLang="en-US" sz="2800" dirty="0">
                <a:solidFill>
                  <a:schemeClr val="tx1"/>
                </a:solidFill>
              </a:rPr>
              <a:t>原告のため</a:t>
            </a:r>
            <a:r>
              <a:rPr lang="ja-JP" altLang="en-US" sz="2800" dirty="0" smtClean="0">
                <a:solidFill>
                  <a:schemeClr val="tx1"/>
                </a:solidFill>
              </a:rPr>
              <a:t>の要約筆記が付く場合は、事実上、傍聴人にもスクリーンが見えるよう配慮する。</a:t>
            </a:r>
            <a:endParaRPr lang="en-US" altLang="ja-JP" sz="2800" dirty="0" smtClean="0">
              <a:solidFill>
                <a:schemeClr val="tx1"/>
              </a:solidFill>
            </a:endParaRPr>
          </a:p>
          <a:p>
            <a:r>
              <a:rPr lang="ja-JP" altLang="en-US" sz="2800" dirty="0">
                <a:solidFill>
                  <a:schemeClr val="tx1"/>
                </a:solidFill>
              </a:rPr>
              <a:t>磁気ループは</a:t>
            </a:r>
            <a:r>
              <a:rPr lang="ja-JP" altLang="en-US" sz="2800" dirty="0" smtClean="0">
                <a:solidFill>
                  <a:schemeClr val="tx1"/>
                </a:solidFill>
              </a:rPr>
              <a:t>、裁判所が設置することが可能。</a:t>
            </a:r>
            <a:endParaRPr lang="en-US" altLang="ja-JP" sz="2800" dirty="0" smtClean="0">
              <a:solidFill>
                <a:schemeClr val="tx1"/>
              </a:solidFill>
            </a:endParaRPr>
          </a:p>
          <a:p>
            <a:r>
              <a:rPr lang="ja-JP" altLang="en-US" sz="2800" dirty="0">
                <a:solidFill>
                  <a:schemeClr val="tx1"/>
                </a:solidFill>
              </a:rPr>
              <a:t>盲</a:t>
            </a:r>
            <a:r>
              <a:rPr lang="ja-JP" altLang="en-US" sz="2800" dirty="0" err="1">
                <a:solidFill>
                  <a:schemeClr val="tx1"/>
                </a:solidFill>
              </a:rPr>
              <a:t>ろう</a:t>
            </a:r>
            <a:r>
              <a:rPr lang="ja-JP" altLang="en-US" sz="2800" dirty="0" smtClean="0">
                <a:solidFill>
                  <a:schemeClr val="tx1"/>
                </a:solidFill>
              </a:rPr>
              <a:t>者の通訳については、通訳者の人数、座る位置等について配慮する。</a:t>
            </a:r>
            <a:endParaRPr lang="en-US" altLang="ja-JP" sz="2800" dirty="0" smtClean="0">
              <a:solidFill>
                <a:schemeClr val="tx1"/>
              </a:solidFill>
            </a:endParaRPr>
          </a:p>
          <a:p>
            <a:endParaRPr kumimoji="1" lang="en-US" altLang="ja-JP" sz="2800" dirty="0" smtClean="0">
              <a:solidFill>
                <a:schemeClr val="tx1"/>
              </a:solidFill>
            </a:endParaRPr>
          </a:p>
          <a:p>
            <a:endParaRPr lang="en-US" altLang="ja-JP" dirty="0">
              <a:solidFill>
                <a:schemeClr val="tx1"/>
              </a:solidFill>
            </a:endParaRPr>
          </a:p>
          <a:p>
            <a:pPr marL="0" indent="0">
              <a:buNone/>
            </a:pPr>
            <a:endParaRPr kumimoji="1" lang="en-US" altLang="ja-JP"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sz="3200" dirty="0" smtClean="0">
                <a:solidFill>
                  <a:schemeClr val="tx1"/>
                </a:solidFill>
              </a:rPr>
              <a:t>傍聴人の情報保障、適正手続保障への配慮</a:t>
            </a:r>
            <a:endParaRPr kumimoji="1" lang="ja-JP" altLang="en-US" sz="3200" dirty="0">
              <a:solidFill>
                <a:schemeClr val="tx1"/>
              </a:solidFill>
            </a:endParaRPr>
          </a:p>
        </p:txBody>
      </p:sp>
      <p:sp>
        <p:nvSpPr>
          <p:cNvPr id="4" name="テキスト ボックス 3"/>
          <p:cNvSpPr txBox="1"/>
          <p:nvPr/>
        </p:nvSpPr>
        <p:spPr>
          <a:xfrm>
            <a:off x="832100" y="1587569"/>
            <a:ext cx="7772348" cy="523220"/>
          </a:xfrm>
          <a:prstGeom prst="rect">
            <a:avLst/>
          </a:prstGeom>
          <a:noFill/>
        </p:spPr>
        <p:txBody>
          <a:bodyPr wrap="square" rtlCol="0">
            <a:spAutoFit/>
          </a:bodyPr>
          <a:lstStyle/>
          <a:p>
            <a:r>
              <a:rPr lang="ja-JP" altLang="en-US" sz="2800" dirty="0"/>
              <a:t>原告側</a:t>
            </a:r>
            <a:r>
              <a:rPr lang="ja-JP" altLang="en-US" sz="2800" dirty="0" smtClean="0"/>
              <a:t>で準備する際の裁判所の配慮について</a:t>
            </a:r>
            <a:endParaRPr lang="en-US" altLang="ja-JP" sz="2800" dirty="0" smtClean="0"/>
          </a:p>
        </p:txBody>
      </p:sp>
    </p:spTree>
    <p:extLst>
      <p:ext uri="{BB962C8B-B14F-4D97-AF65-F5344CB8AC3E}">
        <p14:creationId xmlns:p14="http://schemas.microsoft.com/office/powerpoint/2010/main" val="3628150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249</TotalTime>
  <Words>616</Words>
  <Application>Microsoft Office PowerPoint</Application>
  <PresentationFormat>画面に合わせる (4:3)</PresentationFormat>
  <Paragraphs>44</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ウェーブ</vt:lpstr>
      <vt:lpstr>裁判の情報保障、手続保障に 関する事前協議の経過について</vt:lpstr>
      <vt:lpstr>原告池川さんのための「手話通訳」保障</vt:lpstr>
      <vt:lpstr>池川さんと弁護団の見解</vt:lpstr>
      <vt:lpstr>裁判所の見解</vt:lpstr>
      <vt:lpstr>要約筆記について裁判所の見解</vt:lpstr>
      <vt:lpstr>要約筆記についての池川さんと弁護団の見解</vt:lpstr>
      <vt:lpstr>傍聴人の情報保障、適正手続保障への配慮</vt:lpstr>
      <vt:lpstr>傍聴人の情報保障、適正手続保障への配慮</vt:lpstr>
      <vt:lpstr>傍聴人の情報保障、適正手続保障への配慮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裁判の情報保障、手続保障に 関する事前協議の経過について</dc:title>
  <dc:creator>FJ-USER</dc:creator>
  <cp:lastModifiedBy>FJ-USER</cp:lastModifiedBy>
  <cp:revision>15</cp:revision>
  <dcterms:created xsi:type="dcterms:W3CDTF">2013-01-18T00:51:14Z</dcterms:created>
  <dcterms:modified xsi:type="dcterms:W3CDTF">2013-01-18T06:05:37Z</dcterms:modified>
</cp:coreProperties>
</file>